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192000" cy="6858000"/>
          </a:xfrm>
          <a:prstGeom prst="rect">
            <a:avLst/>
          </a:prstGeom>
          <a:noFill/>
          <a:ln w="9525">
            <a:noFill/>
          </a:ln>
        </p:spPr>
      </p:pic>
      <p:sp>
        <p:nvSpPr>
          <p:cNvPr id="2051" name="Rectangle 3"/>
          <p:cNvSpPr>
            <a:spLocks noGrp="1" noChangeArrowheads="1"/>
          </p:cNvSpPr>
          <p:nvPr>
            <p:ph type="ctrTitle"/>
          </p:nvPr>
        </p:nvSpPr>
        <p:spPr>
          <a:xfrm>
            <a:off x="2063751" y="1701800"/>
            <a:ext cx="9211733"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2063751" y="2927350"/>
            <a:ext cx="9218083" cy="1752600"/>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Placeholder Tanggal 3"/>
          <p:cNvSpPr>
            <a:spLocks noGrp="1"/>
          </p:cNvSpPr>
          <p:nvPr>
            <p:ph type="dt" sz="half" idx="10"/>
          </p:nvPr>
        </p:nvSpPr>
        <p:spPr/>
        <p:txBody>
          <a:bodyPr/>
          <a:p>
            <a:fld id="{63A1C593-65D0-4073-BCC9-577B9352EA97}" type="datetimeFigureOut">
              <a:rPr lang="en-US" smtClean="0"/>
            </a:fld>
            <a:endParaRPr lang="en-US"/>
          </a:p>
        </p:txBody>
      </p:sp>
      <p:sp>
        <p:nvSpPr>
          <p:cNvPr id="5" name="Placeholder Footer 4"/>
          <p:cNvSpPr>
            <a:spLocks noGrp="1"/>
          </p:cNvSpPr>
          <p:nvPr>
            <p:ph type="ftr" sz="quarter" idx="11"/>
          </p:nvPr>
        </p:nvSpPr>
        <p:spPr/>
        <p:txBody>
          <a:bodyPr/>
          <a:p>
            <a:endParaRPr lang="en-US"/>
          </a:p>
        </p:txBody>
      </p:sp>
      <p:sp>
        <p:nvSpPr>
          <p:cNvPr id="6" name="Placeholder Nomor Slide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Placeholder Tanggal 3"/>
          <p:cNvSpPr>
            <a:spLocks noGrp="1"/>
          </p:cNvSpPr>
          <p:nvPr>
            <p:ph type="dt" sz="half" idx="10"/>
          </p:nvPr>
        </p:nvSpPr>
        <p:spPr/>
        <p:txBody>
          <a:bodyPr/>
          <a:p>
            <a:fld id="{63A1C593-65D0-4073-BCC9-577B9352EA97}" type="datetimeFigureOut">
              <a:rPr lang="en-US" smtClean="0"/>
            </a:fld>
            <a:endParaRPr lang="en-US"/>
          </a:p>
        </p:txBody>
      </p:sp>
      <p:sp>
        <p:nvSpPr>
          <p:cNvPr id="5" name="Placeholder Footer 4"/>
          <p:cNvSpPr>
            <a:spLocks noGrp="1"/>
          </p:cNvSpPr>
          <p:nvPr>
            <p:ph type="ftr" sz="quarter" idx="11"/>
          </p:nvPr>
        </p:nvSpPr>
        <p:spPr/>
        <p:txBody>
          <a:bodyPr/>
          <a:p>
            <a:endParaRPr lang="en-US"/>
          </a:p>
        </p:txBody>
      </p:sp>
      <p:sp>
        <p:nvSpPr>
          <p:cNvPr id="6" name="Placeholder Nomor Slide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Placeholder Tanggal 3"/>
          <p:cNvSpPr>
            <a:spLocks noGrp="1"/>
          </p:cNvSpPr>
          <p:nvPr>
            <p:ph type="dt" sz="half" idx="10"/>
          </p:nvPr>
        </p:nvSpPr>
        <p:spPr/>
        <p:txBody>
          <a:bodyPr/>
          <a:p>
            <a:fld id="{63A1C593-65D0-4073-BCC9-577B9352EA97}" type="datetimeFigureOut">
              <a:rPr lang="en-US" smtClean="0"/>
            </a:fld>
            <a:endParaRPr lang="en-US"/>
          </a:p>
        </p:txBody>
      </p:sp>
      <p:sp>
        <p:nvSpPr>
          <p:cNvPr id="5" name="Placeholder Footer 4"/>
          <p:cNvSpPr>
            <a:spLocks noGrp="1"/>
          </p:cNvSpPr>
          <p:nvPr>
            <p:ph type="ftr" sz="quarter" idx="11"/>
          </p:nvPr>
        </p:nvSpPr>
        <p:spPr/>
        <p:txBody>
          <a:bodyPr/>
          <a:p>
            <a:endParaRPr lang="en-US"/>
          </a:p>
        </p:txBody>
      </p:sp>
      <p:sp>
        <p:nvSpPr>
          <p:cNvPr id="6" name="Placeholder Nomor Slide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Placeholder Tanggal 3"/>
          <p:cNvSpPr>
            <a:spLocks noGrp="1"/>
          </p:cNvSpPr>
          <p:nvPr>
            <p:ph type="dt" sz="half" idx="10"/>
          </p:nvPr>
        </p:nvSpPr>
        <p:spPr/>
        <p:txBody>
          <a:bodyPr/>
          <a:p>
            <a:fld id="{63A1C593-65D0-4073-BCC9-577B9352EA97}" type="datetimeFigureOut">
              <a:rPr lang="en-US" smtClean="0"/>
            </a:fld>
            <a:endParaRPr lang="en-US"/>
          </a:p>
        </p:txBody>
      </p:sp>
      <p:sp>
        <p:nvSpPr>
          <p:cNvPr id="5" name="Placeholder Footer 4"/>
          <p:cNvSpPr>
            <a:spLocks noGrp="1"/>
          </p:cNvSpPr>
          <p:nvPr>
            <p:ph type="ftr" sz="quarter" idx="11"/>
          </p:nvPr>
        </p:nvSpPr>
        <p:spPr/>
        <p:txBody>
          <a:bodyPr/>
          <a:p>
            <a:endParaRPr lang="en-US"/>
          </a:p>
        </p:txBody>
      </p:sp>
      <p:sp>
        <p:nvSpPr>
          <p:cNvPr id="6" name="Placeholder Nomor Slide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Placeholder Tanggal 4"/>
          <p:cNvSpPr>
            <a:spLocks noGrp="1"/>
          </p:cNvSpPr>
          <p:nvPr>
            <p:ph type="dt" sz="half" idx="10"/>
          </p:nvPr>
        </p:nvSpPr>
        <p:spPr/>
        <p:txBody>
          <a:bodyPr/>
          <a:p>
            <a:fld id="{63A1C593-65D0-4073-BCC9-577B9352EA97}" type="datetimeFigureOut">
              <a:rPr lang="en-US" smtClean="0"/>
            </a:fld>
            <a:endParaRPr lang="en-US"/>
          </a:p>
        </p:txBody>
      </p:sp>
      <p:sp>
        <p:nvSpPr>
          <p:cNvPr id="6" name="Placeholder Footer 5"/>
          <p:cNvSpPr>
            <a:spLocks noGrp="1"/>
          </p:cNvSpPr>
          <p:nvPr>
            <p:ph type="ftr" sz="quarter" idx="11"/>
          </p:nvPr>
        </p:nvSpPr>
        <p:spPr/>
        <p:txBody>
          <a:bodyPr/>
          <a:p>
            <a:endParaRPr lang="en-US"/>
          </a:p>
        </p:txBody>
      </p:sp>
      <p:sp>
        <p:nvSpPr>
          <p:cNvPr id="7" name="Placeholder Nomor Slide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Placeholder Tanggal 6"/>
          <p:cNvSpPr>
            <a:spLocks noGrp="1"/>
          </p:cNvSpPr>
          <p:nvPr>
            <p:ph type="dt" sz="half" idx="10"/>
          </p:nvPr>
        </p:nvSpPr>
        <p:spPr/>
        <p:txBody>
          <a:bodyPr/>
          <a:p>
            <a:fld id="{63A1C593-65D0-4073-BCC9-577B9352EA97}" type="datetimeFigureOut">
              <a:rPr lang="en-US" smtClean="0"/>
            </a:fld>
            <a:endParaRPr lang="en-US"/>
          </a:p>
        </p:txBody>
      </p:sp>
      <p:sp>
        <p:nvSpPr>
          <p:cNvPr id="8" name="Placeholder Footer 7"/>
          <p:cNvSpPr>
            <a:spLocks noGrp="1"/>
          </p:cNvSpPr>
          <p:nvPr>
            <p:ph type="ftr" sz="quarter" idx="11"/>
          </p:nvPr>
        </p:nvSpPr>
        <p:spPr/>
        <p:txBody>
          <a:bodyPr/>
          <a:p>
            <a:endParaRPr lang="en-US"/>
          </a:p>
        </p:txBody>
      </p:sp>
      <p:sp>
        <p:nvSpPr>
          <p:cNvPr id="9" name="Placeholder Nomor Slide 8"/>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Placeholder Tanggal 2"/>
          <p:cNvSpPr>
            <a:spLocks noGrp="1"/>
          </p:cNvSpPr>
          <p:nvPr>
            <p:ph type="dt" sz="half" idx="10"/>
          </p:nvPr>
        </p:nvSpPr>
        <p:spPr/>
        <p:txBody>
          <a:bodyPr/>
          <a:p>
            <a:fld id="{63A1C593-65D0-4073-BCC9-577B9352EA97}" type="datetimeFigureOut">
              <a:rPr lang="en-US" smtClean="0"/>
            </a:fld>
            <a:endParaRPr lang="en-US"/>
          </a:p>
        </p:txBody>
      </p:sp>
      <p:sp>
        <p:nvSpPr>
          <p:cNvPr id="4" name="Placeholder Footer 3"/>
          <p:cNvSpPr>
            <a:spLocks noGrp="1"/>
          </p:cNvSpPr>
          <p:nvPr>
            <p:ph type="ftr" sz="quarter" idx="11"/>
          </p:nvPr>
        </p:nvSpPr>
        <p:spPr/>
        <p:txBody>
          <a:bodyPr/>
          <a:p>
            <a:endParaRPr lang="en-US"/>
          </a:p>
        </p:txBody>
      </p:sp>
      <p:sp>
        <p:nvSpPr>
          <p:cNvPr id="5" name="Placeholder Nomor Slide 4"/>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ceholder Tanggal 1"/>
          <p:cNvSpPr>
            <a:spLocks noGrp="1"/>
          </p:cNvSpPr>
          <p:nvPr>
            <p:ph type="dt" sz="half" idx="10"/>
          </p:nvPr>
        </p:nvSpPr>
        <p:spPr/>
        <p:txBody>
          <a:bodyPr/>
          <a:p>
            <a:fld id="{63A1C593-65D0-4073-BCC9-577B9352EA97}" type="datetimeFigureOut">
              <a:rPr lang="en-US" smtClean="0"/>
            </a:fld>
            <a:endParaRPr lang="en-US"/>
          </a:p>
        </p:txBody>
      </p:sp>
      <p:sp>
        <p:nvSpPr>
          <p:cNvPr id="3" name="Placeholder Footer 2"/>
          <p:cNvSpPr>
            <a:spLocks noGrp="1"/>
          </p:cNvSpPr>
          <p:nvPr>
            <p:ph type="ftr" sz="quarter" idx="11"/>
          </p:nvPr>
        </p:nvSpPr>
        <p:spPr/>
        <p:txBody>
          <a:bodyPr/>
          <a:p>
            <a:endParaRPr lang="en-US"/>
          </a:p>
        </p:txBody>
      </p:sp>
      <p:sp>
        <p:nvSpPr>
          <p:cNvPr id="4" name="Placeholder Nomor Slide 3"/>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Placeholder Tanggal 4"/>
          <p:cNvSpPr>
            <a:spLocks noGrp="1"/>
          </p:cNvSpPr>
          <p:nvPr>
            <p:ph type="dt" sz="half" idx="10"/>
          </p:nvPr>
        </p:nvSpPr>
        <p:spPr/>
        <p:txBody>
          <a:bodyPr/>
          <a:p>
            <a:fld id="{63A1C593-65D0-4073-BCC9-577B9352EA97}" type="datetimeFigureOut">
              <a:rPr lang="en-US" smtClean="0"/>
            </a:fld>
            <a:endParaRPr lang="en-US"/>
          </a:p>
        </p:txBody>
      </p:sp>
      <p:sp>
        <p:nvSpPr>
          <p:cNvPr id="6" name="Placeholder Footer 5"/>
          <p:cNvSpPr>
            <a:spLocks noGrp="1"/>
          </p:cNvSpPr>
          <p:nvPr>
            <p:ph type="ftr" sz="quarter" idx="11"/>
          </p:nvPr>
        </p:nvSpPr>
        <p:spPr/>
        <p:txBody>
          <a:bodyPr/>
          <a:p>
            <a:endParaRPr lang="en-US"/>
          </a:p>
        </p:txBody>
      </p:sp>
      <p:sp>
        <p:nvSpPr>
          <p:cNvPr id="7" name="Placeholder Nomor Slide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Placeholder Tanggal 4"/>
          <p:cNvSpPr>
            <a:spLocks noGrp="1"/>
          </p:cNvSpPr>
          <p:nvPr>
            <p:ph type="dt" sz="half" idx="10"/>
          </p:nvPr>
        </p:nvSpPr>
        <p:spPr/>
        <p:txBody>
          <a:bodyPr/>
          <a:p>
            <a:fld id="{63A1C593-65D0-4073-BCC9-577B9352EA97}" type="datetimeFigureOut">
              <a:rPr lang="en-US" smtClean="0"/>
            </a:fld>
            <a:endParaRPr lang="en-US"/>
          </a:p>
        </p:txBody>
      </p:sp>
      <p:sp>
        <p:nvSpPr>
          <p:cNvPr id="6" name="Placeholder Footer 5"/>
          <p:cNvSpPr>
            <a:spLocks noGrp="1"/>
          </p:cNvSpPr>
          <p:nvPr>
            <p:ph type="ftr" sz="quarter" idx="11"/>
          </p:nvPr>
        </p:nvSpPr>
        <p:spPr/>
        <p:txBody>
          <a:bodyPr/>
          <a:p>
            <a:endParaRPr lang="en-US"/>
          </a:p>
        </p:txBody>
      </p:sp>
      <p:sp>
        <p:nvSpPr>
          <p:cNvPr id="7" name="Placeholder Nomor Slide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3"/>
          <p:cNvPicPr>
            <a:picLocks noChangeAspect="1"/>
          </p:cNvPicPr>
          <p:nvPr/>
        </p:nvPicPr>
        <p:blipFill>
          <a:blip r:embed="rId12"/>
          <a:stretch>
            <a:fillRect/>
          </a:stretch>
        </p:blipFill>
        <p:spPr>
          <a:xfrm>
            <a:off x="-8467" y="0"/>
            <a:ext cx="12200467"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altLang="en-US" dirty="0"/>
              <a:t>Bab 11</a:t>
            </a:r>
            <a:endParaRPr lang="id-ID" altLang="en-US" dirty="0"/>
          </a:p>
        </p:txBody>
      </p:sp>
      <p:sp>
        <p:nvSpPr>
          <p:cNvPr id="3" name="Subtitle 2"/>
          <p:cNvSpPr>
            <a:spLocks noGrp="1"/>
          </p:cNvSpPr>
          <p:nvPr>
            <p:ph type="subTitle" idx="1"/>
          </p:nvPr>
        </p:nvSpPr>
        <p:spPr/>
        <p:txBody>
          <a:bodyPr/>
          <a:lstStyle/>
          <a:p>
            <a:r>
              <a:rPr lang="en-US"/>
              <a:t>Inner Join</a:t>
            </a:r>
            <a:r>
              <a:rPr lang="id-ID" altLang="en-US"/>
              <a:t>  , OUTER JOIN, LEFT JOIN</a:t>
            </a:r>
            <a:endParaRPr lang="id-ID"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Contoh lain :</a:t>
            </a:r>
            <a:br>
              <a:rPr lang="id-ID" altLang="en-US"/>
            </a:br>
            <a:endParaRPr lang="id-ID" altLang="en-US"/>
          </a:p>
        </p:txBody>
      </p:sp>
      <p:sp>
        <p:nvSpPr>
          <p:cNvPr id="3" name="Placeholder Konten 2"/>
          <p:cNvSpPr>
            <a:spLocks noGrp="1"/>
          </p:cNvSpPr>
          <p:nvPr>
            <p:ph idx="1"/>
          </p:nvPr>
        </p:nvSpPr>
        <p:spPr/>
        <p:txBody>
          <a:bodyPr/>
          <a:p>
            <a:r>
              <a:rPr lang="id-ID" altLang="en-US" sz="2800"/>
              <a:t>SELECT </a:t>
            </a:r>
            <a:endParaRPr lang="id-ID" altLang="en-US" sz="2800"/>
          </a:p>
          <a:p>
            <a:r>
              <a:rPr lang="id-ID" altLang="en-US" sz="2800"/>
              <a:t>  pesan.id_pesan,</a:t>
            </a:r>
            <a:endParaRPr lang="id-ID" altLang="en-US" sz="2800"/>
          </a:p>
          <a:p>
            <a:r>
              <a:rPr lang="id-ID" altLang="en-US" sz="2800"/>
              <a:t>  faktur.id_faktur,</a:t>
            </a:r>
            <a:endParaRPr lang="id-ID" altLang="en-US" sz="2800"/>
          </a:p>
          <a:p>
            <a:r>
              <a:rPr lang="id-ID" altLang="en-US" sz="2800"/>
              <a:t>  kuitansi.id_kuitansi,</a:t>
            </a:r>
            <a:endParaRPr lang="id-ID" altLang="en-US" sz="2800"/>
          </a:p>
          <a:p>
            <a:r>
              <a:rPr lang="id-ID" altLang="en-US" sz="2800"/>
              <a:t>  faktur.tgl_faktur,</a:t>
            </a:r>
            <a:endParaRPr lang="id-ID" altLang="en-US" sz="2800"/>
          </a:p>
          <a:p>
            <a:r>
              <a:rPr lang="id-ID" altLang="en-US" sz="2800"/>
              <a:t>  kuitansi.tgl_kuitansi</a:t>
            </a:r>
            <a:endParaRPr lang="id-ID" altLang="en-US" sz="2800"/>
          </a:p>
          <a:p>
            <a:r>
              <a:rPr lang="id-ID" altLang="en-US" sz="2800"/>
              <a:t>FROM</a:t>
            </a:r>
            <a:endParaRPr lang="id-ID" altLang="en-US" sz="2800"/>
          </a:p>
          <a:p>
            <a:r>
              <a:rPr lang="id-ID" altLang="en-US" sz="2800"/>
              <a:t>  kuitansi</a:t>
            </a:r>
            <a:endParaRPr lang="id-ID" altLang="en-US" sz="2800"/>
          </a:p>
          <a:p>
            <a:r>
              <a:rPr lang="id-ID" altLang="en-US" sz="2800"/>
              <a:t>  INNER JOIN faktur ON (kuitansi.id_faktur = faktur.id_faktur)</a:t>
            </a:r>
            <a:endParaRPr lang="id-ID" altLang="en-US" sz="2800"/>
          </a:p>
          <a:p>
            <a:r>
              <a:rPr lang="id-ID" altLang="en-US" sz="2800"/>
              <a:t>  INNER JOIN pesan ON (faktur.id_pesan = pesan.id_pesan)</a:t>
            </a:r>
            <a:endParaRPr lang="id-ID" alt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sz="3200">
                <a:sym typeface="+mn-ea"/>
              </a:rPr>
              <a:t>Contoh : perintah INNER JOIN dengan sebuah kriteria</a:t>
            </a:r>
            <a:endParaRPr lang="id-ID" altLang="en-US" sz="3200">
              <a:sym typeface="+mn-ea"/>
            </a:endParaRPr>
          </a:p>
        </p:txBody>
      </p:sp>
      <p:sp>
        <p:nvSpPr>
          <p:cNvPr id="3" name="Placeholder Konten 2"/>
          <p:cNvSpPr>
            <a:spLocks noGrp="1"/>
          </p:cNvSpPr>
          <p:nvPr>
            <p:ph idx="1"/>
          </p:nvPr>
        </p:nvSpPr>
        <p:spPr/>
        <p:txBody>
          <a:bodyPr/>
          <a:p>
            <a:pPr marL="0" indent="0">
              <a:buNone/>
            </a:pPr>
            <a:r>
              <a:rPr lang="id-ID" altLang="en-US"/>
              <a:t>SELECT </a:t>
            </a:r>
            <a:endParaRPr lang="id-ID" altLang="en-US"/>
          </a:p>
          <a:p>
            <a:r>
              <a:rPr lang="id-ID" altLang="en-US"/>
              <a:t>  pelanggan.nm_pelanggan,</a:t>
            </a:r>
            <a:endParaRPr lang="id-ID" altLang="en-US"/>
          </a:p>
          <a:p>
            <a:r>
              <a:rPr lang="id-ID" altLang="en-US"/>
              <a:t>  pelanggan.telepon,</a:t>
            </a:r>
            <a:endParaRPr lang="id-ID" altLang="en-US"/>
          </a:p>
          <a:p>
            <a:r>
              <a:rPr lang="id-ID" altLang="en-US"/>
              <a:t>  pesan.tgl_pesan</a:t>
            </a:r>
            <a:endParaRPr lang="id-ID" altLang="en-US"/>
          </a:p>
          <a:p>
            <a:r>
              <a:rPr lang="id-ID" altLang="en-US"/>
              <a:t>FROM</a:t>
            </a:r>
            <a:endParaRPr lang="id-ID" altLang="en-US"/>
          </a:p>
          <a:p>
            <a:r>
              <a:rPr lang="id-ID" altLang="en-US"/>
              <a:t>  pesan</a:t>
            </a:r>
            <a:endParaRPr lang="id-ID" altLang="en-US"/>
          </a:p>
          <a:p>
            <a:r>
              <a:rPr lang="id-ID" altLang="en-US"/>
              <a:t>  INNER JOIN pelanggan ON (pesan.id_pelanggan = pelanggan.id_pelanggan)      </a:t>
            </a:r>
            <a:endParaRPr lang="id-ID" altLang="en-US"/>
          </a:p>
          <a:p>
            <a:r>
              <a:rPr lang="id-ID" altLang="en-US"/>
              <a:t>WHERE pesan.tgl_pesan &gt; '2011-3-3'</a:t>
            </a:r>
            <a:endParaRPr lang="id-ID"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Latihan</a:t>
            </a:r>
            <a:br>
              <a:rPr lang="id-ID" altLang="en-US"/>
            </a:br>
            <a:endParaRPr lang="id-ID" altLang="en-US"/>
          </a:p>
        </p:txBody>
      </p:sp>
      <p:sp>
        <p:nvSpPr>
          <p:cNvPr id="3" name="Placeholder Konten 2"/>
          <p:cNvSpPr>
            <a:spLocks noGrp="1"/>
          </p:cNvSpPr>
          <p:nvPr>
            <p:ph idx="1"/>
          </p:nvPr>
        </p:nvSpPr>
        <p:spPr/>
        <p:txBody>
          <a:bodyPr/>
          <a:p>
            <a:r>
              <a:rPr lang="id-ID" altLang="en-US"/>
              <a:t>1.Buatlah kode SQL yang berbeda yang meng-QUERY data dari 2 tabel</a:t>
            </a:r>
            <a:endParaRPr lang="id-ID" altLang="en-US"/>
          </a:p>
          <a:p>
            <a:r>
              <a:rPr lang="id-ID" altLang="en-US"/>
              <a:t>2.Tambahkanlah pada kode tersebut berupa kriteria</a:t>
            </a:r>
            <a:endParaRPr lang="id-ID" altLang="en-US"/>
          </a:p>
          <a:p>
            <a:r>
              <a:rPr lang="id-ID" altLang="en-US"/>
              <a:t>3.Tambahkanlah kriterianya lebih dari satu buah (dapat menggunakan AND dan OR)</a:t>
            </a:r>
            <a:endParaRPr lang="id-ID"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OUTER JOIN</a:t>
            </a:r>
            <a:br>
              <a:rPr lang="id-ID" altLang="en-US"/>
            </a:br>
            <a:endParaRPr lang="id-ID" altLang="en-US"/>
          </a:p>
        </p:txBody>
      </p:sp>
      <p:sp>
        <p:nvSpPr>
          <p:cNvPr id="3" name="Placeholder Konten 2"/>
          <p:cNvSpPr>
            <a:spLocks noGrp="1"/>
          </p:cNvSpPr>
          <p:nvPr>
            <p:ph idx="1"/>
          </p:nvPr>
        </p:nvSpPr>
        <p:spPr/>
        <p:txBody>
          <a:bodyPr/>
          <a:p>
            <a:r>
              <a:rPr lang="id-ID" altLang="en-US"/>
              <a:t>Dengan outer join, tabel akan digabungkan satu arah, sehingga memungkinkan ada data yang NULL (kosong) di satu sisi. Sebagai contoh, kita akan menggabungkan tabel pelanggan dan pesan dimana kita akan menampilkan daftar pelanggan yang pernah melakukan pemesanan (transaksi). Outer Join terbagi menjadi 2 (dua) yaitu LEFT JOIN dan RIGHT. Berikut ini bentuk umum dan contohnya:</a:t>
            </a:r>
            <a:endParaRPr lang="id-ID"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LEFT JOIN    Bentuk umum</a:t>
            </a:r>
            <a:endParaRPr lang="id-ID" altLang="en-US">
              <a:sym typeface="+mn-ea"/>
            </a:endParaRPr>
          </a:p>
        </p:txBody>
      </p:sp>
      <p:sp>
        <p:nvSpPr>
          <p:cNvPr id="3" name="Placeholder Konten 2"/>
          <p:cNvSpPr>
            <a:spLocks noGrp="1"/>
          </p:cNvSpPr>
          <p:nvPr>
            <p:ph idx="1"/>
          </p:nvPr>
        </p:nvSpPr>
        <p:spPr/>
        <p:txBody>
          <a:bodyPr/>
          <a:p>
            <a:pPr marL="0" indent="0">
              <a:buNone/>
            </a:pPr>
            <a:r>
              <a:rPr lang="id-ID" altLang="en-US" sz="2400"/>
              <a:t>SELECT tabel1.*, tabel2.*</a:t>
            </a:r>
            <a:endParaRPr lang="id-ID" altLang="en-US" sz="2400"/>
          </a:p>
          <a:p>
            <a:r>
              <a:rPr lang="id-ID" altLang="en-US" sz="2400"/>
              <a:t>FROM tabel1 LEFT JOIN tabel2</a:t>
            </a:r>
            <a:endParaRPr lang="id-ID" altLang="en-US" sz="2400"/>
          </a:p>
          <a:p>
            <a:r>
              <a:rPr lang="id-ID" altLang="en-US" sz="2400"/>
              <a:t>ON tabel1.PK=tabel2.FK;</a:t>
            </a:r>
            <a:endParaRPr lang="id-ID" altLang="en-US" sz="2400"/>
          </a:p>
          <a:p>
            <a:endParaRPr lang="id-ID" altLang="en-US" sz="2400"/>
          </a:p>
          <a:p>
            <a:r>
              <a:rPr lang="id-ID" altLang="en-US" sz="2400"/>
              <a:t>Berikut ini perintah SQL untuk menggabungkan tabel pelanggan dan pesan:</a:t>
            </a:r>
            <a:endParaRPr lang="id-ID" altLang="en-US" sz="2400"/>
          </a:p>
          <a:p>
            <a:endParaRPr lang="id-ID" altLang="en-US" sz="2400"/>
          </a:p>
          <a:p>
            <a:r>
              <a:rPr lang="id-ID" altLang="en-US" sz="2400"/>
              <a:t>SELECT pelanggan.id_pelanggan, pelanggan.nm_pelanggan,</a:t>
            </a:r>
            <a:endParaRPr lang="id-ID" altLang="en-US" sz="2400"/>
          </a:p>
          <a:p>
            <a:r>
              <a:rPr lang="id-ID" altLang="en-US" sz="2400"/>
              <a:t>pesan.id_pesan, pesan.tgl_pesan</a:t>
            </a:r>
            <a:endParaRPr lang="id-ID" altLang="en-US" sz="2400"/>
          </a:p>
          <a:p>
            <a:r>
              <a:rPr lang="id-ID" altLang="en-US" sz="2400"/>
              <a:t>FROM pelanggan LEFT JOIN pesan</a:t>
            </a:r>
            <a:endParaRPr lang="id-ID" altLang="en-US" sz="2400"/>
          </a:p>
          <a:p>
            <a:r>
              <a:rPr lang="id-ID" altLang="en-US" sz="2400"/>
              <a:t>ON pelanggan.id_pelanggan=pesan.id_pelanggan;	</a:t>
            </a:r>
            <a:endParaRPr lang="id-ID" altLang="en-US"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Placeholder Konten 2"/>
          <p:cNvSpPr>
            <a:spLocks noGrp="1"/>
          </p:cNvSpPr>
          <p:nvPr>
            <p:ph idx="1"/>
          </p:nvPr>
        </p:nvSpPr>
        <p:spPr/>
        <p:txBody>
          <a:bodyPr/>
          <a:p>
            <a:r>
              <a:rPr lang="id-ID" altLang="en-US"/>
              <a:t>Berbeda dengan hasil sebelumnya (inner join), penggunaan left join akan menampilkan juga data pelanggan dengan id P0003, walaupun pelanggan tersebut belum pernah bertransaksi. Dan pada kolom id_pesan dan tgl_pesan untuk pelanggan P0003 isinya NULL, artinya di tabel kanan (pesan) pelanggan tersebut tidak ada.</a:t>
            </a:r>
            <a:endParaRPr lang="id-ID"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Inner Join</a:t>
            </a:r>
            <a:endParaRPr lang="id-ID" altLang="en-US"/>
          </a:p>
        </p:txBody>
      </p:sp>
      <p:sp>
        <p:nvSpPr>
          <p:cNvPr id="3" name="Placeholder Konten 2"/>
          <p:cNvSpPr>
            <a:spLocks noGrp="1"/>
          </p:cNvSpPr>
          <p:nvPr>
            <p:ph idx="1"/>
          </p:nvPr>
        </p:nvSpPr>
        <p:spPr/>
        <p:txBody>
          <a:bodyPr/>
          <a:p>
            <a:r>
              <a:rPr lang="id-ID" altLang="en-US"/>
              <a:t>Dengan inner join, tabel akan digabungkan dua arah, sehingga tidak ada data yang NULL di satu sisi. Sebagai contoh, kita akan menggabungkan tabel pelanggan dan pesan dimana kita akan menampilkan daftar pelanggan yang pernah melakukan pemesanan (transaksi).</a:t>
            </a:r>
            <a:endParaRPr lang="id-ID"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Cara 1 : Penggabungan dengan WHERE</a:t>
            </a:r>
            <a:endParaRPr lang="id-ID" altLang="en-US">
              <a:sym typeface="+mn-ea"/>
            </a:endParaRPr>
          </a:p>
        </p:txBody>
      </p:sp>
      <p:sp>
        <p:nvSpPr>
          <p:cNvPr id="3" name="Placeholder Konten 2"/>
          <p:cNvSpPr>
            <a:spLocks noGrp="1"/>
          </p:cNvSpPr>
          <p:nvPr>
            <p:ph idx="1"/>
          </p:nvPr>
        </p:nvSpPr>
        <p:spPr/>
        <p:txBody>
          <a:bodyPr/>
          <a:p>
            <a:r>
              <a:rPr lang="id-ID" altLang="en-US" sz="2800"/>
              <a:t>Bentuk umum</a:t>
            </a:r>
            <a:endParaRPr lang="id-ID" altLang="en-US" sz="2800"/>
          </a:p>
          <a:p>
            <a:r>
              <a:rPr lang="id-ID" altLang="en-US" sz="2800"/>
              <a:t>SELECT tabel1.*, tabel2.* FROM tabel1, tabel2 WHERE tabel1.PK=tabel2.FK;</a:t>
            </a:r>
            <a:endParaRPr lang="id-ID" altLang="en-US" sz="2800"/>
          </a:p>
          <a:p>
            <a:endParaRPr lang="id-ID" altLang="en-US" sz="2800"/>
          </a:p>
          <a:p>
            <a:r>
              <a:rPr lang="id-ID" altLang="en-US" sz="2800"/>
              <a:t>Berikut ini perintah SQL untuk menggabungkan tabel pelanggan dan pesan:</a:t>
            </a:r>
            <a:endParaRPr lang="id-ID" altLang="en-US" sz="2800"/>
          </a:p>
          <a:p>
            <a:endParaRPr lang="id-ID" altLang="en-US" sz="2800"/>
          </a:p>
          <a:p>
            <a:r>
              <a:rPr lang="id-ID" altLang="en-US" sz="2800"/>
              <a:t>SELECT pelanggan.id_pelanggan, pelanggan.nm_pelanggan, pesan.id_pesan, pesan.tgl_pesan FROM pelanggan, pesan WHERE pelanggan.id_pelanggan=pesan.id_pelanggan;</a:t>
            </a:r>
            <a:endParaRPr lang="id-ID" altLang="en-US"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Cara 2 : Penggabungan dengan INNER JOIN</a:t>
            </a:r>
            <a:endParaRPr lang="id-ID" altLang="en-US">
              <a:sym typeface="+mn-ea"/>
            </a:endParaRPr>
          </a:p>
        </p:txBody>
      </p:sp>
      <p:sp>
        <p:nvSpPr>
          <p:cNvPr id="3" name="Placeholder Konten 2"/>
          <p:cNvSpPr>
            <a:spLocks noGrp="1"/>
          </p:cNvSpPr>
          <p:nvPr>
            <p:ph idx="1"/>
          </p:nvPr>
        </p:nvSpPr>
        <p:spPr/>
        <p:txBody>
          <a:bodyPr/>
          <a:p>
            <a:r>
              <a:rPr lang="id-ID" altLang="en-US" sz="2800"/>
              <a:t>Bentuk umum</a:t>
            </a:r>
            <a:endParaRPr lang="id-ID" altLang="en-US" sz="2800"/>
          </a:p>
          <a:p>
            <a:r>
              <a:rPr lang="id-ID" altLang="en-US" sz="2800"/>
              <a:t>SELECT tabel1.*, tabel2.* FROM tabel1 INNER JOIN tabel2 ON tabel1.PK=tabel2.FK;</a:t>
            </a:r>
            <a:endParaRPr lang="id-ID" altLang="en-US" sz="2800"/>
          </a:p>
          <a:p>
            <a:endParaRPr lang="id-ID" altLang="en-US" sz="2800"/>
          </a:p>
          <a:p>
            <a:r>
              <a:rPr lang="id-ID" altLang="en-US" sz="2800"/>
              <a:t>Berikut ini perintah SQL untuk menggabungkan tabel pelanggan dan pesan:</a:t>
            </a:r>
            <a:endParaRPr lang="id-ID" altLang="en-US" sz="2800"/>
          </a:p>
          <a:p>
            <a:endParaRPr lang="id-ID" altLang="en-US" sz="2800"/>
          </a:p>
          <a:p>
            <a:r>
              <a:rPr lang="id-ID" altLang="en-US" sz="2800"/>
              <a:t>SELECT pelanggan.id_pelanggan, pelanggan.nm_pelanggan, pesan.id_pesan, pesan.tgl_pesan FROM pelanggan INNER JOIN pesan ON pelanggan.id_pelanggan=pesan.id_pelanggan;</a:t>
            </a:r>
            <a:endParaRPr lang="id-ID" altLang="en-U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Contoh lain :</a:t>
            </a:r>
            <a:endParaRPr lang="id-ID" altLang="en-US"/>
          </a:p>
        </p:txBody>
      </p:sp>
      <p:sp>
        <p:nvSpPr>
          <p:cNvPr id="3" name="Placeholder Konten 2"/>
          <p:cNvSpPr>
            <a:spLocks noGrp="1"/>
          </p:cNvSpPr>
          <p:nvPr>
            <p:ph idx="1"/>
          </p:nvPr>
        </p:nvSpPr>
        <p:spPr/>
        <p:txBody>
          <a:bodyPr/>
          <a:p>
            <a:r>
              <a:rPr lang="id-ID" altLang="en-US" sz="2400"/>
              <a:t>SELECT </a:t>
            </a:r>
            <a:endParaRPr lang="id-ID" altLang="en-US" sz="2400"/>
          </a:p>
          <a:p>
            <a:r>
              <a:rPr lang="id-ID" altLang="en-US" sz="2400"/>
              <a:t>  pesan.id_pesan,</a:t>
            </a:r>
            <a:endParaRPr lang="id-ID" altLang="en-US" sz="2400"/>
          </a:p>
          <a:p>
            <a:r>
              <a:rPr lang="id-ID" altLang="en-US" sz="2400"/>
              <a:t>  pesan.id_pelanggan,</a:t>
            </a:r>
            <a:endParaRPr lang="id-ID" altLang="en-US" sz="2400"/>
          </a:p>
          <a:p>
            <a:r>
              <a:rPr lang="id-ID" altLang="en-US" sz="2400"/>
              <a:t>  detil_pesan.id_produk,</a:t>
            </a:r>
            <a:endParaRPr lang="id-ID" altLang="en-US" sz="2400"/>
          </a:p>
          <a:p>
            <a:r>
              <a:rPr lang="id-ID" altLang="en-US" sz="2400"/>
              <a:t>  detil_pesan.jumlah</a:t>
            </a:r>
            <a:endParaRPr lang="id-ID" altLang="en-US" sz="2400"/>
          </a:p>
          <a:p>
            <a:r>
              <a:rPr lang="id-ID" altLang="en-US" sz="2400"/>
              <a:t>FROM</a:t>
            </a:r>
            <a:endParaRPr lang="id-ID" altLang="en-US" sz="2400"/>
          </a:p>
          <a:p>
            <a:r>
              <a:rPr lang="id-ID" altLang="en-US" sz="2400"/>
              <a:t>  detil_pesan</a:t>
            </a:r>
            <a:endParaRPr lang="id-ID" altLang="en-US" sz="2400"/>
          </a:p>
          <a:p>
            <a:r>
              <a:rPr lang="id-ID" altLang="en-US" sz="2400"/>
              <a:t>  INNER JOIN pesan ON (detil_pesan.id_pesan = pesan.id_pesan)</a:t>
            </a:r>
            <a:endParaRPr lang="id-ID" altLang="en-US" sz="2400"/>
          </a:p>
          <a:p>
            <a:endParaRPr lang="id-ID" altLang="en-US" sz="2400"/>
          </a:p>
          <a:p>
            <a:endParaRPr lang="id-ID" alt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Contoh lain :</a:t>
            </a:r>
            <a:br>
              <a:rPr lang="id-ID" altLang="en-US"/>
            </a:br>
            <a:endParaRPr lang="id-ID" altLang="en-US"/>
          </a:p>
        </p:txBody>
      </p:sp>
      <p:sp>
        <p:nvSpPr>
          <p:cNvPr id="3" name="Placeholder Konten 2"/>
          <p:cNvSpPr>
            <a:spLocks noGrp="1"/>
          </p:cNvSpPr>
          <p:nvPr>
            <p:ph idx="1"/>
          </p:nvPr>
        </p:nvSpPr>
        <p:spPr/>
        <p:txBody>
          <a:bodyPr/>
          <a:p>
            <a:r>
              <a:rPr lang="id-ID" altLang="en-US" sz="2800">
                <a:sym typeface="+mn-ea"/>
              </a:rPr>
              <a:t>SELECT </a:t>
            </a:r>
            <a:endParaRPr lang="id-ID" altLang="en-US" sz="2800"/>
          </a:p>
          <a:p>
            <a:r>
              <a:rPr lang="id-ID" altLang="en-US" sz="2800">
                <a:sym typeface="+mn-ea"/>
              </a:rPr>
              <a:t>  pesan.id_pesan,</a:t>
            </a:r>
            <a:endParaRPr lang="id-ID" altLang="en-US" sz="2800"/>
          </a:p>
          <a:p>
            <a:r>
              <a:rPr lang="id-ID" altLang="en-US" sz="2800">
                <a:sym typeface="+mn-ea"/>
              </a:rPr>
              <a:t>  pesan.id_pelanggan,</a:t>
            </a:r>
            <a:endParaRPr lang="id-ID" altLang="en-US" sz="2800"/>
          </a:p>
          <a:p>
            <a:r>
              <a:rPr lang="id-ID" altLang="en-US" sz="2800">
                <a:sym typeface="+mn-ea"/>
              </a:rPr>
              <a:t>  pesan.tgl_pesan,</a:t>
            </a:r>
            <a:endParaRPr lang="id-ID" altLang="en-US" sz="2800"/>
          </a:p>
          <a:p>
            <a:r>
              <a:rPr lang="id-ID" altLang="en-US" sz="2800">
                <a:sym typeface="+mn-ea"/>
              </a:rPr>
              <a:t>  faktur.id_faktur,</a:t>
            </a:r>
            <a:endParaRPr lang="id-ID" altLang="en-US" sz="2800"/>
          </a:p>
          <a:p>
            <a:r>
              <a:rPr lang="id-ID" altLang="en-US" sz="2800">
                <a:sym typeface="+mn-ea"/>
              </a:rPr>
              <a:t>  faktur.tgl_faktur</a:t>
            </a:r>
            <a:endParaRPr lang="id-ID" altLang="en-US" sz="2800"/>
          </a:p>
          <a:p>
            <a:r>
              <a:rPr lang="id-ID" altLang="en-US" sz="2800">
                <a:sym typeface="+mn-ea"/>
              </a:rPr>
              <a:t>FROM</a:t>
            </a:r>
            <a:endParaRPr lang="id-ID" altLang="en-US" sz="2800"/>
          </a:p>
          <a:p>
            <a:r>
              <a:rPr lang="id-ID" altLang="en-US" sz="2800">
                <a:sym typeface="+mn-ea"/>
              </a:rPr>
              <a:t>  faktur</a:t>
            </a:r>
            <a:endParaRPr lang="id-ID" altLang="en-US" sz="2800"/>
          </a:p>
          <a:p>
            <a:r>
              <a:rPr lang="id-ID" altLang="en-US" sz="2800">
                <a:sym typeface="+mn-ea"/>
              </a:rPr>
              <a:t>  INNER JOIN pesan ON (faktur.id_pesan = pesan.id_pesan)</a:t>
            </a:r>
            <a:endParaRPr lang="id-ID" altLang="en-US" sz="2800"/>
          </a:p>
          <a:p>
            <a:endParaRPr lang="id-ID" alt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Contoh lain :</a:t>
            </a:r>
            <a:endParaRPr lang="id-ID" altLang="en-US"/>
          </a:p>
        </p:txBody>
      </p:sp>
      <p:sp>
        <p:nvSpPr>
          <p:cNvPr id="3" name="Placeholder Konten 2"/>
          <p:cNvSpPr>
            <a:spLocks noGrp="1"/>
          </p:cNvSpPr>
          <p:nvPr>
            <p:ph idx="1"/>
          </p:nvPr>
        </p:nvSpPr>
        <p:spPr/>
        <p:txBody>
          <a:bodyPr/>
          <a:p>
            <a:r>
              <a:rPr lang="id-ID" altLang="en-US"/>
              <a:t>SELECT </a:t>
            </a:r>
            <a:endParaRPr lang="id-ID" altLang="en-US"/>
          </a:p>
          <a:p>
            <a:r>
              <a:rPr lang="id-ID" altLang="en-US"/>
              <a:t>  faktur.id_faktur,</a:t>
            </a:r>
            <a:endParaRPr lang="id-ID" altLang="en-US"/>
          </a:p>
          <a:p>
            <a:r>
              <a:rPr lang="id-ID" altLang="en-US"/>
              <a:t>  faktur.tgl_faktur,</a:t>
            </a:r>
            <a:endParaRPr lang="id-ID" altLang="en-US"/>
          </a:p>
          <a:p>
            <a:r>
              <a:rPr lang="id-ID" altLang="en-US"/>
              <a:t>  kuitansi.id_kuitansi,</a:t>
            </a:r>
            <a:endParaRPr lang="id-ID" altLang="en-US"/>
          </a:p>
          <a:p>
            <a:r>
              <a:rPr lang="id-ID" altLang="en-US"/>
              <a:t>  kuitansi.tgl_kuitansi</a:t>
            </a:r>
            <a:endParaRPr lang="id-ID" altLang="en-US"/>
          </a:p>
          <a:p>
            <a:r>
              <a:rPr lang="id-ID" altLang="en-US"/>
              <a:t>FROM</a:t>
            </a:r>
            <a:endParaRPr lang="id-ID" altLang="en-US"/>
          </a:p>
          <a:p>
            <a:r>
              <a:rPr lang="id-ID" altLang="en-US"/>
              <a:t>  kuitansi</a:t>
            </a:r>
            <a:endParaRPr lang="id-ID" altLang="en-US"/>
          </a:p>
          <a:p>
            <a:r>
              <a:rPr lang="id-ID" altLang="en-US"/>
              <a:t>  INNER JOIN faktur ON (kuitansi.id_faktur = faktur.id_faktur)</a:t>
            </a:r>
            <a:endParaRPr lang="id-ID"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Contoh menggunakan tiga buah tabel</a:t>
            </a:r>
            <a:endParaRPr lang="id-ID" altLang="en-US"/>
          </a:p>
        </p:txBody>
      </p:sp>
      <p:sp>
        <p:nvSpPr>
          <p:cNvPr id="3" name="Placeholder Konten 2"/>
          <p:cNvSpPr>
            <a:spLocks noGrp="1"/>
          </p:cNvSpPr>
          <p:nvPr>
            <p:ph idx="1"/>
          </p:nvPr>
        </p:nvSpPr>
        <p:spPr/>
        <p:txBody>
          <a:bodyPr/>
          <a:p>
            <a:r>
              <a:rPr lang="id-ID" altLang="en-US" sz="2400"/>
              <a:t>SELECT </a:t>
            </a:r>
            <a:endParaRPr lang="id-ID" altLang="en-US" sz="2400"/>
          </a:p>
          <a:p>
            <a:r>
              <a:rPr lang="id-ID" altLang="en-US" sz="2400"/>
              <a:t>  pesan.id_pesan,</a:t>
            </a:r>
            <a:endParaRPr lang="id-ID" altLang="en-US" sz="2400"/>
          </a:p>
          <a:p>
            <a:r>
              <a:rPr lang="id-ID" altLang="en-US" sz="2400"/>
              <a:t>  pesan.tgl_pesan,</a:t>
            </a:r>
            <a:endParaRPr lang="id-ID" altLang="en-US" sz="2400"/>
          </a:p>
          <a:p>
            <a:r>
              <a:rPr lang="id-ID" altLang="en-US" sz="2400"/>
              <a:t>  produk.nm_produk,</a:t>
            </a:r>
            <a:endParaRPr lang="id-ID" altLang="en-US" sz="2400"/>
          </a:p>
          <a:p>
            <a:r>
              <a:rPr lang="id-ID" altLang="en-US" sz="2400"/>
              <a:t>  produk.harga,</a:t>
            </a:r>
            <a:endParaRPr lang="id-ID" altLang="en-US" sz="2400"/>
          </a:p>
          <a:p>
            <a:r>
              <a:rPr lang="id-ID" altLang="en-US" sz="2400"/>
              <a:t>  detil_pesan.jumlah</a:t>
            </a:r>
            <a:endParaRPr lang="id-ID" altLang="en-US" sz="2400"/>
          </a:p>
          <a:p>
            <a:r>
              <a:rPr lang="id-ID" altLang="en-US" sz="2400"/>
              <a:t>FROM</a:t>
            </a:r>
            <a:endParaRPr lang="id-ID" altLang="en-US" sz="2400"/>
          </a:p>
          <a:p>
            <a:r>
              <a:rPr lang="id-ID" altLang="en-US" sz="2400"/>
              <a:t>  detil_pesan</a:t>
            </a:r>
            <a:endParaRPr lang="id-ID" altLang="en-US" sz="2400"/>
          </a:p>
          <a:p>
            <a:r>
              <a:rPr lang="id-ID" altLang="en-US" sz="2400"/>
              <a:t>  INNER JOIN pesan ON (detil_pesan.id_pesan = pesan.id_pesan)</a:t>
            </a:r>
            <a:endParaRPr lang="id-ID" altLang="en-US" sz="2400"/>
          </a:p>
          <a:p>
            <a:r>
              <a:rPr lang="id-ID" altLang="en-US" sz="2400"/>
              <a:t>  INNER JOIN produk ON (detil_pesan.id_produk = produk.id_produk)</a:t>
            </a:r>
            <a:endParaRPr lang="id-ID" alt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Judul 1"/>
          <p:cNvSpPr>
            <a:spLocks noGrp="1"/>
          </p:cNvSpPr>
          <p:nvPr>
            <p:ph type="title"/>
          </p:nvPr>
        </p:nvSpPr>
        <p:spPr/>
        <p:txBody>
          <a:bodyPr/>
          <a:p>
            <a:r>
              <a:rPr lang="id-ID" altLang="en-US">
                <a:sym typeface="+mn-ea"/>
              </a:rPr>
              <a:t>Contoh lain :</a:t>
            </a:r>
            <a:br>
              <a:rPr lang="id-ID" altLang="en-US"/>
            </a:br>
            <a:endParaRPr lang="id-ID" altLang="en-US"/>
          </a:p>
        </p:txBody>
      </p:sp>
      <p:sp>
        <p:nvSpPr>
          <p:cNvPr id="3" name="Placeholder Konten 2"/>
          <p:cNvSpPr>
            <a:spLocks noGrp="1"/>
          </p:cNvSpPr>
          <p:nvPr>
            <p:ph idx="1"/>
          </p:nvPr>
        </p:nvSpPr>
        <p:spPr/>
        <p:txBody>
          <a:bodyPr/>
          <a:p>
            <a:r>
              <a:rPr lang="id-ID" altLang="en-US" sz="2400"/>
              <a:t>SELECT </a:t>
            </a:r>
            <a:endParaRPr lang="id-ID" altLang="en-US" sz="2400"/>
          </a:p>
          <a:p>
            <a:r>
              <a:rPr lang="id-ID" altLang="en-US" sz="2400"/>
              <a:t>  pesan.id_pesan,</a:t>
            </a:r>
            <a:endParaRPr lang="id-ID" altLang="en-US" sz="2400"/>
          </a:p>
          <a:p>
            <a:r>
              <a:rPr lang="id-ID" altLang="en-US" sz="2400"/>
              <a:t>  pelanggan.nm_pelanggan,</a:t>
            </a:r>
            <a:endParaRPr lang="id-ID" altLang="en-US" sz="2400"/>
          </a:p>
          <a:p>
            <a:r>
              <a:rPr lang="id-ID" altLang="en-US" sz="2400"/>
              <a:t>  pelanggan.telepon,</a:t>
            </a:r>
            <a:endParaRPr lang="id-ID" altLang="en-US" sz="2400"/>
          </a:p>
          <a:p>
            <a:r>
              <a:rPr lang="id-ID" altLang="en-US" sz="2400"/>
              <a:t>  pesan.tgl_pesan,</a:t>
            </a:r>
            <a:endParaRPr lang="id-ID" altLang="en-US" sz="2400"/>
          </a:p>
          <a:p>
            <a:r>
              <a:rPr lang="id-ID" altLang="en-US" sz="2400"/>
              <a:t>  detil_pesan.jumlah  </a:t>
            </a:r>
            <a:endParaRPr lang="id-ID" altLang="en-US" sz="2400"/>
          </a:p>
          <a:p>
            <a:r>
              <a:rPr lang="id-ID" altLang="en-US" sz="2400"/>
              <a:t>FROM</a:t>
            </a:r>
            <a:endParaRPr lang="id-ID" altLang="en-US" sz="2400"/>
          </a:p>
          <a:p>
            <a:r>
              <a:rPr lang="id-ID" altLang="en-US" sz="2400"/>
              <a:t>  detil_pesan</a:t>
            </a:r>
            <a:endParaRPr lang="id-ID" altLang="en-US" sz="2400"/>
          </a:p>
          <a:p>
            <a:r>
              <a:rPr lang="id-ID" altLang="en-US" sz="2400"/>
              <a:t>  INNER JOIN pesan ON (detil_pesan.id_pesan = pesan.id_pesan)</a:t>
            </a:r>
            <a:endParaRPr lang="id-ID" altLang="en-US" sz="2400"/>
          </a:p>
          <a:p>
            <a:r>
              <a:rPr lang="id-ID" altLang="en-US" sz="2400"/>
              <a:t>  INNER JOIN pelanggan ON (pesan.id_pelanggan = pelanggan.id_pelanggan)</a:t>
            </a:r>
            <a:endParaRPr lang="id-ID" altLang="en-US" sz="2400"/>
          </a:p>
        </p:txBody>
      </p:sp>
    </p:spTree>
  </p:cSld>
  <p:clrMapOvr>
    <a:masterClrMapping/>
  </p:clrMapOvr>
</p:sld>
</file>

<file path=ppt/theme/theme1.xml><?xml version="1.0" encoding="utf-8"?>
<a:theme xmlns:a="http://schemas.openxmlformats.org/drawingml/2006/main" name="Gear Drives">
  <a:themeElements>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fontScheme name="Gear Dri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ear Dri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ear Dri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ear Dri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ear Dri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ear Dri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ear Dri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ear Dri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ear Dri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ear Dri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ear Dri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ear Dri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ear Dri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3828</Words>
  <Application>WPS Presentation</Application>
  <PresentationFormat>Widescreen</PresentationFormat>
  <Paragraphs>138</Paragraphs>
  <Slides>15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15</vt:i4>
      </vt:variant>
    </vt:vector>
  </HeadingPairs>
  <TitlesOfParts>
    <vt:vector size="23" baseType="lpstr">
      <vt:lpstr>Arial</vt:lpstr>
      <vt:lpstr>SimSun</vt:lpstr>
      <vt:lpstr>Wingdings</vt:lpstr>
      <vt:lpstr>Calibri Light</vt:lpstr>
      <vt:lpstr>Calibri</vt:lpstr>
      <vt:lpstr>Microsoft YaHei</vt:lpstr>
      <vt:lpstr>Arial Unicode MS</vt:lpstr>
      <vt:lpstr>Gear Drives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11</dc:title>
  <dc:creator/>
  <cp:lastModifiedBy>donny</cp:lastModifiedBy>
  <cp:revision>3</cp:revision>
  <dcterms:created xsi:type="dcterms:W3CDTF">2021-06-07T17:48:00Z</dcterms:created>
  <dcterms:modified xsi:type="dcterms:W3CDTF">2021-06-07T18:15:22Z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1057-11.2.0.10130</vt:lpwstr>
  </property>
</Properties>
</file>